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7" r:id="rId4"/>
    <p:sldId id="264" r:id="rId5"/>
    <p:sldId id="268" r:id="rId6"/>
    <p:sldId id="271" r:id="rId7"/>
    <p:sldId id="265" r:id="rId8"/>
    <p:sldId id="259" r:id="rId9"/>
    <p:sldId id="261" r:id="rId10"/>
    <p:sldId id="266" r:id="rId11"/>
    <p:sldId id="260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>
        <p:scale>
          <a:sx n="119" d="100"/>
          <a:sy n="119" d="100"/>
        </p:scale>
        <p:origin x="-15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3C3BA-4F01-264F-B0D9-01B609F8969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6018-CDC7-3D41-A921-DD32F8DC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06018-CDC7-3D41-A921-DD32F8DC2B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35388-45A4-7F41-8BB2-AE0F83343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435" y="1932657"/>
            <a:ext cx="9144000" cy="20290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E61A47-90AE-7D44-AF6E-E85D464D4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435" y="4062996"/>
            <a:ext cx="9144000" cy="13973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59D445-A6A4-0A47-8BBD-01408044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71AD48-0179-B843-95E3-995AE829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49"/>
            <a:ext cx="41148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xmlns="" id="{6D95F9FD-433C-A04D-B267-E85AB3B419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6259" y="72645"/>
            <a:ext cx="2491176" cy="1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5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95AB7-84E3-4F42-8F96-05A5E490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EF66D-BA2D-8849-89B9-03DB07C1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DF8CD6-4B27-B44C-B75F-2AC1ABDE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C5EEC1-0991-AA49-BCFD-DF9AEBE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22099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694119-708D-6641-87DD-EDA34CCD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93DDB9-1777-5B4E-AFCC-D3F3368F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13FF47-B60B-AE4A-AA5C-E9BD42B7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532676-B1F7-8C40-B7B7-6F57D81E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41117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9364-4882-F541-A913-27589780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BFBD4-01BB-E14D-8449-8AE488CD1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F5AE04-DC04-B84E-93E2-6F30FFD71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D89041-2628-5B48-A762-6A441161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B71F1-2ADB-0143-A931-AC1C85E9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22135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7EE91B-0D91-364E-9063-B6246A04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A8D868-7095-ED4C-AA77-A604942F2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751368C-E257-B54B-9AC9-7F56BEBF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6CE5AE-8633-BD48-A6D8-3ACF60A55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33A369-3A53-FC48-A62E-135F8B78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6AB2A9-5F9E-B246-874F-8C78FFFB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9593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5EA57-EB4B-D542-ADF7-B4838731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201D7B-FE7D-CB4E-8C30-7B2BC689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704435-325A-7349-A191-E625ACED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07187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1E4C2F-8F47-754D-A20D-D118E625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6943"/>
            <a:ext cx="10515600" cy="557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AD4AEB-5492-DD4B-97BA-3E2F367DA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921"/>
            <a:ext cx="10515600" cy="364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1F8C5-84ED-7240-AD4D-3258E70DC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58A8A4-FF68-734D-A76F-A9A5BAA8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9FD7F4B3-0169-4D4C-AE99-807D99CB9A4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96259" y="72644"/>
            <a:ext cx="2534568" cy="1624949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xmlns="" id="{CCBF3B2A-6021-2446-99DF-20C2B1CFCC1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35077" y="136526"/>
            <a:ext cx="4727711" cy="135077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xmlns="" id="{C151276D-0B87-B34B-9D59-D34FC17E6B73}"/>
              </a:ext>
            </a:extLst>
          </p:cNvPr>
          <p:cNvPicPr/>
          <p:nvPr userDrawn="1"/>
        </p:nvPicPr>
        <p:blipFill>
          <a:blip r:embed="rId10"/>
          <a:stretch>
            <a:fillRect/>
          </a:stretch>
        </p:blipFill>
        <p:spPr>
          <a:xfrm>
            <a:off x="4497774" y="367243"/>
            <a:ext cx="1470355" cy="10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skninfo@gmail.com" TargetMode="External"/><Relationship Id="rId2" Type="http://schemas.openxmlformats.org/officeDocument/2006/relationships/hyperlink" Target="http://www.qskn.a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684D43-08A1-4B40-8CB4-05DCFDD12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WP7 Presentation @USIA Kickoff Meeting</a:t>
            </a:r>
          </a:p>
          <a:p>
            <a:r>
              <a:rPr lang="en-US" dirty="0"/>
              <a:t>Dr. Dorina Gjipali, Project manager, Center for Comparative and International Studies (CCIS) </a:t>
            </a:r>
          </a:p>
          <a:p>
            <a:r>
              <a:rPr lang="en-US" dirty="0">
                <a:hlinkClick r:id="rId2"/>
              </a:rPr>
              <a:t>www.qskn.al</a:t>
            </a:r>
            <a:endParaRPr lang="en-US" dirty="0"/>
          </a:p>
          <a:p>
            <a:r>
              <a:rPr lang="en-US" dirty="0">
                <a:hlinkClick r:id="rId3"/>
              </a:rPr>
              <a:t>qskninfo@gmail.com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EB89E-D631-844F-9287-055A59DE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1F564EE-5F92-4BF6-9B50-D15F8937E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125" y="1931988"/>
            <a:ext cx="9144000" cy="2030412"/>
          </a:xfrm>
        </p:spPr>
        <p:txBody>
          <a:bodyPr>
            <a:normAutofit/>
          </a:bodyPr>
          <a:lstStyle/>
          <a:p>
            <a:r>
              <a:rPr lang="en-US" dirty="0"/>
              <a:t>WP7 – Quality </a:t>
            </a:r>
            <a:r>
              <a:rPr lang="en-US" dirty="0" smtClean="0"/>
              <a:t>Assurance</a:t>
            </a:r>
            <a:br>
              <a:rPr lang="en-US" dirty="0" smtClean="0"/>
            </a:br>
            <a:r>
              <a:rPr lang="en-US" dirty="0" smtClean="0"/>
              <a:t>CCIS &amp; ACEEU 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89770FB6-FB1B-446A-9553-D9616114B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01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8051"/>
            <a:ext cx="10515600" cy="5576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WP7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1175"/>
            <a:ext cx="11049000" cy="4079631"/>
          </a:xfrm>
        </p:spPr>
        <p:txBody>
          <a:bodyPr numCol="1">
            <a:normAutofit fontScale="700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7.2 External monitoring &amp; evaluation (sub-contracting expert, mid-term, final)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impact report, elaborated by external and independent expert, should be based on the documents of the project or other external actors.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of the aspects of the external monitoring that will be included in the report: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and negative factors/innovative teaching and learning methods/Reliable figures on governance changes/ Evaluation of the resources, cost and effectiveness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Comparison of innovative teaching and learning methods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Consolidated conclusions on the findings amongst the stakeholders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Dissemination of the conclusions to the public at large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Shortcomings and recommendations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audit report, elaborated at the end of the project, will be focused on the financial issues of the project guaranteeing the adequate management of the resources 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89625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66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34" y="2115756"/>
            <a:ext cx="10515600" cy="55762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ea typeface="Calibri" panose="020F0502020204030204" pitchFamily="34" charset="0"/>
                <a:cs typeface="Arial" panose="020B0604020202020204" pitchFamily="34" charset="0"/>
              </a:rPr>
              <a:t>Lead Organization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557934" cy="3425445"/>
          </a:xfrm>
        </p:spPr>
        <p:txBody>
          <a:bodyPr/>
          <a:lstStyle/>
          <a:p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Centre for Comparative and International Studies (CCIS) is the lead organization of the WP7.</a:t>
            </a:r>
          </a:p>
          <a:p>
            <a:pPr marL="0" indent="0">
              <a:buNone/>
            </a:pPr>
            <a:endParaRPr lang="en-GB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CCIS will carry out both monitoring and evaluation of the project. </a:t>
            </a:r>
            <a:endParaRPr lang="en-GB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WP leaders will be responsible for the evaluation of the quality of the deliverables under their WP. </a:t>
            </a:r>
            <a:endParaRPr lang="en-GB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C4B0BFC-6327-4090-9B34-37665C1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03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34" y="2115756"/>
            <a:ext cx="10515600" cy="5576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Timeline WP7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7.1 Internal monitoring &amp; evaluation &amp; learning - 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Timeline: till end of the project</a:t>
            </a:r>
          </a:p>
          <a:p>
            <a:pPr marL="0" indent="0">
              <a:buNone/>
            </a:pPr>
            <a:r>
              <a:rPr lang="en-GB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7.2 External monitoring &amp; evaluation - </a:t>
            </a:r>
            <a:r>
              <a:rPr lang="en-GB" sz="2000" b="1" dirty="0">
                <a:cs typeface="Times New Roman" panose="02020603050405020304" pitchFamily="18" charset="0"/>
              </a:rPr>
              <a:t>Timeline: 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Mid term review, December 2021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Close to final review, November 2022</a:t>
            </a:r>
          </a:p>
          <a:p>
            <a:pPr marL="0" indent="0">
              <a:buNone/>
            </a:pPr>
            <a:endParaRPr lang="en-US" sz="2400" dirty="0"/>
          </a:p>
          <a:p>
            <a:pPr algn="ctr"/>
            <a:r>
              <a:rPr lang="en-US" sz="2400" dirty="0"/>
              <a:t>Planned: 15.01.2021 – 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14.01.2023</a:t>
            </a:r>
          </a:p>
          <a:p>
            <a:pPr algn="ctr"/>
            <a:r>
              <a:rPr lang="en-US" sz="2400" dirty="0"/>
              <a:t>Actual: 01.03.2021 – 31.08.2021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C4B0BFC-6327-4090-9B34-37665C1E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755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3DC1A-BA4E-C842-BD95-319108544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Thank you for your attention!</a:t>
            </a:r>
            <a:br>
              <a:rPr lang="en-US" sz="3200" b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Center for Comparative and International Studies(P8)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684D43-08A1-4B40-8CB4-05DCFDD12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Assurance Presentation @USIA Kickoff Meeting</a:t>
            </a:r>
          </a:p>
          <a:p>
            <a:r>
              <a:rPr lang="en-US" dirty="0"/>
              <a:t>http://qskn.al/</a:t>
            </a:r>
          </a:p>
          <a:p>
            <a:r>
              <a:rPr lang="en-US" dirty="0"/>
              <a:t>qskninfo@gmail.com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EB89E-D631-844F-9287-055A59DE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43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assurance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>
            <a:normAutofit/>
          </a:bodyPr>
          <a:lstStyle/>
          <a:p>
            <a:r>
              <a:rPr lang="en-US" dirty="0"/>
              <a:t>The quality of higher education has proven to be at the heart of the European Higher Education Area.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literature review distinguishes three objectives of quality assurance that shape QA frameworks, namely quality control, accountability and improvement.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4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3996"/>
            <a:ext cx="10515600" cy="557627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Quality assurance – the USIA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235"/>
            <a:ext cx="10376338" cy="4118115"/>
          </a:xfrm>
        </p:spPr>
        <p:txBody>
          <a:bodyPr>
            <a:normAutofit fontScale="92500" lnSpcReduction="10000"/>
          </a:bodyPr>
          <a:lstStyle/>
          <a:p>
            <a:r>
              <a:rPr lang="en-GB" sz="2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Quality assurance in </a:t>
            </a:r>
            <a:r>
              <a:rPr lang="en-GB" sz="2100" dirty="0">
                <a:ea typeface="Calibri" panose="020F0502020204030204" pitchFamily="34" charset="0"/>
                <a:cs typeface="Arial" panose="020B0604020202020204" pitchFamily="34" charset="0"/>
              </a:rPr>
              <a:t>higher education is an ongoing process, </a:t>
            </a:r>
            <a:r>
              <a:rPr lang="en-US" sz="2100" dirty="0"/>
              <a:t>monitoring and evaluating institution’s own processes and performance of achievements.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The concepts of quality and standards are interconnected and it is difficult to discuss standards without discussing quality, and vice versa.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GB" sz="2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U-SIA project </a:t>
            </a:r>
            <a:r>
              <a:rPr lang="en-GB" sz="2100" dirty="0">
                <a:ea typeface="Calibri" panose="020F0502020204030204" pitchFamily="34" charset="0"/>
                <a:cs typeface="Arial" panose="020B0604020202020204" pitchFamily="34" charset="0"/>
              </a:rPr>
              <a:t>is committed to quality assurance. </a:t>
            </a:r>
          </a:p>
          <a:p>
            <a:endParaRPr lang="en-GB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Quality assurance in higher education is </a:t>
            </a:r>
            <a:r>
              <a:rPr lang="en-GB" sz="2100" dirty="0">
                <a:ea typeface="Calibri" panose="020F0502020204030204" pitchFamily="34" charset="0"/>
                <a:cs typeface="Arial" panose="020B0604020202020204" pitchFamily="34" charset="0"/>
              </a:rPr>
              <a:t>everyone’s responsibility. </a:t>
            </a:r>
          </a:p>
          <a:p>
            <a:endParaRPr lang="en-GB" sz="2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100" dirty="0">
                <a:ea typeface="Calibri" panose="020F0502020204030204" pitchFamily="34" charset="0"/>
                <a:cs typeface="Arial" panose="020B0604020202020204" pitchFamily="34" charset="0"/>
              </a:rPr>
              <a:t>All the higher education stakeholders, all the partners of this project are involved in the quality assurance process. </a:t>
            </a:r>
          </a:p>
          <a:p>
            <a:pPr marL="0" indent="0">
              <a:buNone/>
            </a:pPr>
            <a:endParaRPr lang="en-GB" sz="2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7922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58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main objectives of the QA are: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Calibri (Body)"/>
                <a:ea typeface="Calibri" panose="020F0502020204030204" pitchFamily="34" charset="0"/>
                <a:cs typeface="Arial" panose="020B0604020202020204" pitchFamily="34" charset="0"/>
              </a:rPr>
              <a:t>ensuring the quality of the project itself and the project outputs </a:t>
            </a:r>
          </a:p>
          <a:p>
            <a:r>
              <a:rPr lang="en-GB" sz="2400" dirty="0">
                <a:effectLst/>
                <a:latin typeface="Calibri (Body)"/>
                <a:ea typeface="Calibri" panose="020F0502020204030204" pitchFamily="34" charset="0"/>
                <a:cs typeface="Arial" panose="020B0604020202020204" pitchFamily="34" charset="0"/>
              </a:rPr>
              <a:t>answering to the demand of the quality expectations among higher education institutions </a:t>
            </a:r>
            <a:endParaRPr lang="en-US" sz="2400" dirty="0">
              <a:latin typeface="Calibri (Body)"/>
            </a:endParaRPr>
          </a:p>
          <a:p>
            <a:r>
              <a:rPr lang="en-US" sz="2400" dirty="0">
                <a:latin typeface="Calibri (Body)"/>
              </a:rPr>
              <a:t>improving the project implementation through feedback forms. </a:t>
            </a:r>
          </a:p>
          <a:p>
            <a:r>
              <a:rPr lang="en-GB" sz="2400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eporting and setting up a sustainability plan for the project</a:t>
            </a:r>
            <a:endParaRPr lang="en-GB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94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Quality Assurance activities: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plan for the QA process activities will be developed from the project start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plan will be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revised every year, documented, implemented and maintained for the life of the project.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focal point of QA, monitoring control will be provided. 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99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Monitoring and evaluation of the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 numCol="1"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the progress of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project. It will be carried out by the project team leaders and the data will be used in the evaluation activities.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evaluation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be planed and start since the beginning of the project and will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carried out by an external expert.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evaluation criteria: Relevance, Efficiency, Impact, and Sustainability, Coherence.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and evaluation concern project achieved success - what worked, what did not work and why. </a:t>
            </a:r>
          </a:p>
          <a:p>
            <a:pPr marL="0">
              <a:spcBef>
                <a:spcPts val="0"/>
              </a:spcBef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39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Monitoring and evaluation of the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 numCol="1">
            <a:normAutofit fontScale="9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CCIS and ACEEU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</a:t>
            </a:r>
            <a:r>
              <a:rPr lang="en-GB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designe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mixed method evaluation approach: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Focus group with researchers and stakeholders in Albania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Peer evaluation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 questionnaire of workshops and study visits.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Baseline and end-line surveys to evaluate the progress of their competences, knowledge, networks.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Participatory observations of project teams during the workshops, study visits, meetings.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team meeting each month,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management records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3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049D0-C40C-D24E-A223-3BCAB862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WP7 Tasks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220F67-7642-3640-8632-2C2819C15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7.1 Internal monitoring &amp; evaluation &amp; learning</a:t>
            </a: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7.2 External monitoring &amp; evaluation (sub-contracting expert, mid-term, final)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EF8BFF-0596-834F-8BEC-197A0845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551B58-3F98-9741-B45E-1F8405E7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9313C457-47CE-4973-825A-456541D45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4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8051"/>
            <a:ext cx="10515600" cy="5576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WP7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9875"/>
            <a:ext cx="11049000" cy="3699492"/>
          </a:xfrm>
        </p:spPr>
        <p:txBody>
          <a:bodyPr numCol="1"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179705" algn="l"/>
                <a:tab pos="457200" algn="l"/>
              </a:tabLst>
            </a:pPr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7.1 Internal monitoring &amp; evaluation &amp; learning</a:t>
            </a:r>
            <a:endParaRPr lang="en-GB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quality report at the end of each WP.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activity will be assessed through: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 surveys/focus groups/peer evaluation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sending out surveys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filling in surveys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interpreting surveys//focus groups/peer evaluation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writing reports</a:t>
            </a:r>
          </a:p>
          <a:p>
            <a:pPr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9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19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</TotalTime>
  <Words>897</Words>
  <Application>Microsoft Office PowerPoint</Application>
  <PresentationFormat>Custom</PresentationFormat>
  <Paragraphs>156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WP7 – Quality Assurance CCIS &amp; ACEEU </vt:lpstr>
      <vt:lpstr>Quality assurance </vt:lpstr>
      <vt:lpstr>Quality assurance – the USIA project</vt:lpstr>
      <vt:lpstr>The main objectives of the QA are:</vt:lpstr>
      <vt:lpstr>Quality Assurance activities:</vt:lpstr>
      <vt:lpstr>Monitoring and evaluation of the project</vt:lpstr>
      <vt:lpstr>Monitoring and evaluation of the project</vt:lpstr>
      <vt:lpstr>WP7 Tasks</vt:lpstr>
      <vt:lpstr>WP7 Tasks</vt:lpstr>
      <vt:lpstr>WP7 Tasks</vt:lpstr>
      <vt:lpstr>Lead Organization  </vt:lpstr>
      <vt:lpstr>Timeline WP7 </vt:lpstr>
      <vt:lpstr>Thank you for your attention!   Center for Comparative and International Studies(P8)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Blerjana Bino</dc:creator>
  <cp:lastModifiedBy>Student</cp:lastModifiedBy>
  <cp:revision>33</cp:revision>
  <dcterms:created xsi:type="dcterms:W3CDTF">2021-02-17T13:14:57Z</dcterms:created>
  <dcterms:modified xsi:type="dcterms:W3CDTF">2021-03-02T16:11:43Z</dcterms:modified>
</cp:coreProperties>
</file>