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77" r:id="rId3"/>
    <p:sldId id="281" r:id="rId4"/>
    <p:sldId id="283" r:id="rId5"/>
    <p:sldId id="288" r:id="rId6"/>
    <p:sldId id="285" r:id="rId7"/>
    <p:sldId id="287" r:id="rId8"/>
    <p:sldId id="284" r:id="rId9"/>
    <p:sldId id="282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502B969-AC7F-4196-B9E7-8CBAD81C3108}">
          <p14:sldIdLst>
            <p14:sldId id="256"/>
            <p14:sldId id="277"/>
            <p14:sldId id="281"/>
            <p14:sldId id="283"/>
            <p14:sldId id="288"/>
            <p14:sldId id="285"/>
            <p14:sldId id="287"/>
            <p14:sldId id="284"/>
            <p14:sldId id="282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74" d="100"/>
          <a:sy n="74" d="100"/>
        </p:scale>
        <p:origin x="101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3C3BA-4F01-264F-B0D9-01B609F8969E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06018-CDC7-3D41-A921-DD32F8DC2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35388-45A4-7F41-8BB2-AE0F83343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435" y="1932657"/>
            <a:ext cx="9144000" cy="202903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E61A47-90AE-7D44-AF6E-E85D464D4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435" y="4062996"/>
            <a:ext cx="9144000" cy="139734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9D445-A6A4-0A47-8BBD-014080440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1AD48-0179-B843-95E3-995AE829B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356349"/>
            <a:ext cx="4114800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/>
              <a:t>USIA is an Erasmus+ CBHE Project</a:t>
            </a:r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6D95F9FD-433C-A04D-B267-E85AB3B419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6259" y="72645"/>
            <a:ext cx="2491176" cy="159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051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95AB7-84E3-4F42-8F96-05A5E4909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EF66D-BA2D-8849-89B9-03DB07C10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F8CD6-4B27-B44C-B75F-2AC1ABDE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5EEC1-0991-AA49-BCFD-DF9AEBEAE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USIA is an Erasmus+ CBHE Project</a:t>
            </a:r>
          </a:p>
        </p:txBody>
      </p:sp>
    </p:spTree>
    <p:extLst>
      <p:ext uri="{BB962C8B-B14F-4D97-AF65-F5344CB8AC3E}">
        <p14:creationId xmlns:p14="http://schemas.microsoft.com/office/powerpoint/2010/main" val="3220996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94119-708D-6641-87DD-EDA34CCD1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3DDB9-1777-5B4E-AFCC-D3F3368F7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3FF47-B60B-AE4A-AA5C-E9BD42B77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32676-B1F7-8C40-B7B7-6F57D81EC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USIA is an Erasmus+ CBHE Project</a:t>
            </a:r>
          </a:p>
        </p:txBody>
      </p:sp>
    </p:spTree>
    <p:extLst>
      <p:ext uri="{BB962C8B-B14F-4D97-AF65-F5344CB8AC3E}">
        <p14:creationId xmlns:p14="http://schemas.microsoft.com/office/powerpoint/2010/main" val="411177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B9364-4882-F541-A913-275897803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BFBD4-01BB-E14D-8449-8AE488CD19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F5AE04-DC04-B84E-93E2-6F30FFD71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89041-2628-5B48-A762-6A4411617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B71F1-2ADB-0143-A931-AC1C85E98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USIA is an Erasmus+ CBHE Project</a:t>
            </a:r>
          </a:p>
        </p:txBody>
      </p:sp>
    </p:spTree>
    <p:extLst>
      <p:ext uri="{BB962C8B-B14F-4D97-AF65-F5344CB8AC3E}">
        <p14:creationId xmlns:p14="http://schemas.microsoft.com/office/powerpoint/2010/main" val="221352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7EE91B-0D91-364E-9063-B6246A040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A8D868-7095-ED4C-AA77-A604942F2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51368C-E257-B54B-9AC9-7F56BEBFC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6CE5AE-8633-BD48-A6D8-3ACF60A55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33A369-3A53-FC48-A62E-135F8B78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6AB2A9-5F9E-B246-874F-8C78FFFB6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USIA is an Erasmus+ CBHE Project</a:t>
            </a:r>
          </a:p>
        </p:txBody>
      </p:sp>
    </p:spTree>
    <p:extLst>
      <p:ext uri="{BB962C8B-B14F-4D97-AF65-F5344CB8AC3E}">
        <p14:creationId xmlns:p14="http://schemas.microsoft.com/office/powerpoint/2010/main" val="95930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5EA57-EB4B-D542-ADF7-B4838731E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201D7B-FE7D-CB4E-8C30-7B2BC6891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4435-325A-7349-A191-E625ACEDE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USIA is an Erasmus+ CBHE Project</a:t>
            </a:r>
          </a:p>
        </p:txBody>
      </p:sp>
    </p:spTree>
    <p:extLst>
      <p:ext uri="{BB962C8B-B14F-4D97-AF65-F5344CB8AC3E}">
        <p14:creationId xmlns:p14="http://schemas.microsoft.com/office/powerpoint/2010/main" val="307187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1E4C2F-8F47-754D-A20D-D118E6256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6943"/>
            <a:ext cx="10515600" cy="557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AD4AEB-5492-DD4B-97BA-3E2F367DA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533921"/>
            <a:ext cx="10515600" cy="3643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1F8C5-84ED-7240-AD4D-3258E70DC4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8A8A4-FF68-734D-A76F-A9A5BAA870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USIA is an Erasmus+ CBHE Project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9FD7F4B3-0169-4D4C-AE99-807D99CB9A4A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96259" y="72644"/>
            <a:ext cx="2534568" cy="1624949"/>
          </a:xfrm>
          <a:prstGeom prst="rect">
            <a:avLst/>
          </a:prstGeom>
        </p:spPr>
      </p:pic>
      <p:pic>
        <p:nvPicPr>
          <p:cNvPr id="9" name="Picture 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CCBF3B2A-6021-2446-99DF-20C2B1CFCC11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335077" y="136526"/>
            <a:ext cx="4727711" cy="1350774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C151276D-0B87-B34B-9D59-D34FC17E6B73}"/>
              </a:ext>
            </a:extLst>
          </p:cNvPr>
          <p:cNvPicPr/>
          <p:nvPr userDrawn="1"/>
        </p:nvPicPr>
        <p:blipFill>
          <a:blip r:embed="rId10"/>
          <a:stretch>
            <a:fillRect/>
          </a:stretch>
        </p:blipFill>
        <p:spPr>
          <a:xfrm>
            <a:off x="4497774" y="367243"/>
            <a:ext cx="1470355" cy="103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91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qskninfo@gmail.com" TargetMode="External"/><Relationship Id="rId2" Type="http://schemas.openxmlformats.org/officeDocument/2006/relationships/hyperlink" Target="http://www.qskn.al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E684D43-08A1-4B40-8CB4-05DCFDD123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Dr. Dorina Gjipali, Project manager, Center for Comparative and International Studies (CCIS) </a:t>
            </a:r>
          </a:p>
          <a:p>
            <a:r>
              <a:rPr lang="en-US" dirty="0">
                <a:hlinkClick r:id="rId2"/>
              </a:rPr>
              <a:t>www.qskn.al</a:t>
            </a:r>
            <a:endParaRPr lang="en-US" dirty="0"/>
          </a:p>
          <a:p>
            <a:r>
              <a:rPr lang="en-US" dirty="0">
                <a:hlinkClick r:id="rId3"/>
              </a:rPr>
              <a:t>qskninfo@gmail.com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1F564EE-5F92-4BF6-9B50-D15F8937E2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125" y="1931988"/>
            <a:ext cx="9144000" cy="2030412"/>
          </a:xfrm>
        </p:spPr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WP7 –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</a:rPr>
              <a:t>Quality Assurance </a:t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resentation and Approval of the Quality Assurance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Plan </a:t>
            </a:r>
            <a:endParaRPr lang="en-US" sz="2800" b="1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9770FB6-FB1B-446A-9553-D9616114B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759" y="5637741"/>
            <a:ext cx="18351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3019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3DC1A-BA4E-C842-BD95-319108544F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00" b="1" dirty="0"/>
              <a:t>Thank you for your kind attention!</a:t>
            </a:r>
            <a:br>
              <a:rPr lang="en-US" sz="2200" b="1" dirty="0"/>
            </a:br>
            <a:br>
              <a:rPr lang="en-US" sz="2200" dirty="0"/>
            </a:br>
            <a:r>
              <a:rPr lang="en-US" sz="2200" b="1" dirty="0"/>
              <a:t>Center for Comparative and International Studies (PP8)</a:t>
            </a:r>
            <a:br>
              <a:rPr lang="en-US" sz="2200" b="1" dirty="0"/>
            </a:br>
            <a:r>
              <a:rPr lang="en-US" sz="2200" b="1" dirty="0"/>
              <a:t>&amp;</a:t>
            </a:r>
            <a:br>
              <a:rPr lang="en-US" sz="2200" b="1" dirty="0"/>
            </a:br>
            <a:r>
              <a:rPr lang="en-US" sz="2200" b="1" dirty="0"/>
              <a:t>ACEEU- Accreditation Council for Entrepreneurial &amp; Engaged Universities (PP12)</a:t>
            </a:r>
            <a:br>
              <a:rPr lang="en-US" sz="2200" b="1" dirty="0"/>
            </a:b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684D43-08A1-4B40-8CB4-05DCFDD123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WP7 –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Quality Assurance </a:t>
            </a:r>
            <a:b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resentation and Approval of the Quality Assurance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Plan </a:t>
            </a:r>
            <a:r>
              <a:rPr lang="en-US" dirty="0"/>
              <a:t>@USIA Steering Committee Meeting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759" y="5637741"/>
            <a:ext cx="18351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4435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F4599-72D7-B54B-9E2B-151DA014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7" y="2533921"/>
            <a:ext cx="11032760" cy="3425445"/>
          </a:xfrm>
        </p:spPr>
        <p:txBody>
          <a:bodyPr>
            <a:normAutofit/>
          </a:bodyPr>
          <a:lstStyle/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7A5A27-AD55-0547-A00B-0731B51B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USIA is an Erasmus+ CBHE Project</a:t>
            </a:r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236EE21E-99FC-4ED7-82D3-0B061EFC0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759" y="5808889"/>
            <a:ext cx="18351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3F14F4E-50B8-41C8-A3BB-A084D03589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086389"/>
              </p:ext>
            </p:extLst>
          </p:nvPr>
        </p:nvGraphicFramePr>
        <p:xfrm>
          <a:off x="1321256" y="1964874"/>
          <a:ext cx="9634156" cy="36455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3292">
                  <a:extLst>
                    <a:ext uri="{9D8B030D-6E8A-4147-A177-3AD203B41FA5}">
                      <a16:colId xmlns:a16="http://schemas.microsoft.com/office/drawing/2014/main" val="2684301527"/>
                    </a:ext>
                  </a:extLst>
                </a:gridCol>
                <a:gridCol w="7100864">
                  <a:extLst>
                    <a:ext uri="{9D8B030D-6E8A-4147-A177-3AD203B41FA5}">
                      <a16:colId xmlns:a16="http://schemas.microsoft.com/office/drawing/2014/main" val="1844451843"/>
                    </a:ext>
                  </a:extLst>
                </a:gridCol>
              </a:tblGrid>
              <a:tr h="421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Work package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Title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0013787"/>
                  </a:ext>
                </a:extLst>
              </a:tr>
              <a:tr h="4650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WP7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QUALITY ASSURANCE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9215085"/>
                  </a:ext>
                </a:extLst>
              </a:tr>
              <a:tr h="4542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Deliverable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Title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7295486"/>
                  </a:ext>
                </a:extLst>
              </a:tr>
              <a:tr h="4542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D7.1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Quality assurance plan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0986556"/>
                  </a:ext>
                </a:extLst>
              </a:tr>
              <a:tr h="18501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bg1"/>
                          </a:solidFill>
                          <a:effectLst/>
                        </a:rPr>
                        <a:t>Prepared by: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</a:rPr>
                        <a:t>Center for Comparative and International Studies (PP8)</a:t>
                      </a:r>
                    </a:p>
                    <a:p>
                      <a:pPr algn="ctr"/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</a:rPr>
                        <a:t>&amp;</a:t>
                      </a:r>
                    </a:p>
                    <a:p>
                      <a:pPr algn="ctr"/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</a:rPr>
                        <a:t>ACEEU- Accreditation Council for Entrepreneurial &amp; Engaged Universities (PP12)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8159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280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6FE43-9187-964F-B9F4-7B2039212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7355"/>
            <a:ext cx="10515600" cy="557627"/>
          </a:xfrm>
        </p:spPr>
        <p:txBody>
          <a:bodyPr>
            <a:normAutofit fontScale="90000"/>
          </a:bodyPr>
          <a:lstStyle/>
          <a:p>
            <a:r>
              <a:rPr lang="en-US" dirty="0"/>
              <a:t>Presentation of QAP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F4599-72D7-B54B-9E2B-151DA014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620" y="2380503"/>
            <a:ext cx="11032760" cy="376480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Quality Assurance Plan is the central element of the projects’ quality assurance mechanism. It serves both as a normative and reference document and as an action plan for implementation</a:t>
            </a:r>
          </a:p>
          <a:p>
            <a:r>
              <a:rPr lang="en-US" sz="2400" dirty="0"/>
              <a:t>The present deliverable defines the Project organization, procedures, roles and responsibilities related to the quality assurance that will be carried out, and describes how the Project quality will be controlled. </a:t>
            </a:r>
          </a:p>
          <a:p>
            <a:r>
              <a:rPr lang="en-US" sz="2400" dirty="0"/>
              <a:t>The document is based on the terms and conditions established in the Consortium Agreement. </a:t>
            </a:r>
          </a:p>
          <a:p>
            <a:r>
              <a:rPr lang="en-US" sz="2400" dirty="0"/>
              <a:t>The use of the present plan can ensure better collaboration among the Consortium Partners, individuals and groups.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7A5A27-AD55-0547-A00B-0731B51B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USIA is an Erasmus+ CBHE Project</a:t>
            </a:r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236EE21E-99FC-4ED7-82D3-0B061EFC0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759" y="5808889"/>
            <a:ext cx="18351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4227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6FE43-9187-964F-B9F4-7B2039212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Main objectives of QAP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F4599-72D7-B54B-9E2B-151DA014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7" y="2421377"/>
            <a:ext cx="11032760" cy="342544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goal of the QAP is to provide the project consortium with standards, criteria, procedures and mechanisms, which will assure that: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project is delivered in a consistent and high-quality way,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project results (deliverables) and activities are in compliance with the project objectives,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comply with the national legislation, EACEA requirements for project implementation;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meet needs and expectations of target groups;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are of high quality.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7A5A27-AD55-0547-A00B-0731B51B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USIA is an Erasmus+ CBHE Project</a:t>
            </a:r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236EE21E-99FC-4ED7-82D3-0B061EFC0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759" y="5808889"/>
            <a:ext cx="18351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2219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7A5A27-AD55-0547-A00B-0731B51B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USIA is an Erasmus+ CBHE Project</a:t>
            </a:r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236EE21E-99FC-4ED7-82D3-0B061EFC0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759" y="5808889"/>
            <a:ext cx="18351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FDBDD74-F4FE-4991-AA5F-AC7BD5F1B0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313571"/>
              </p:ext>
            </p:extLst>
          </p:nvPr>
        </p:nvGraphicFramePr>
        <p:xfrm>
          <a:off x="307116" y="2554277"/>
          <a:ext cx="6096000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7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2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5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Georgia" pitchFamily="18" charset="0"/>
                        </a:rPr>
                        <a:t>Comprehensive quality standards and procedures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Georgia" pitchFamily="18" charset="0"/>
                        </a:rPr>
                        <a:t>Transparency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Georgia" pitchFamily="18" charset="0"/>
                        </a:rPr>
                        <a:t>Improvement 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6D0C41A-391B-4A78-B39D-798E2992BA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985772"/>
              </p:ext>
            </p:extLst>
          </p:nvPr>
        </p:nvGraphicFramePr>
        <p:xfrm>
          <a:off x="6138334" y="3719592"/>
          <a:ext cx="6096000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3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0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Georgia" pitchFamily="18" charset="0"/>
                        </a:rPr>
                        <a:t>Established quality  indicators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Georgia" pitchFamily="18" charset="0"/>
                        </a:rPr>
                        <a:t>Methodology</a:t>
                      </a:r>
                      <a:endParaRPr lang="ru-RU" dirty="0">
                        <a:latin typeface="Georgia" pitchFamily="18" charset="0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Georgia" pitchFamily="18" charset="0"/>
                        </a:rPr>
                        <a:t>Evaluation and Procedures</a:t>
                      </a:r>
                      <a:endParaRPr lang="ru-RU" dirty="0">
                        <a:latin typeface="Georgia" pitchFamily="18" charset="0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5B9DBBE-1723-4C79-A8FA-01824B24CC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624820"/>
              </p:ext>
            </p:extLst>
          </p:nvPr>
        </p:nvGraphicFramePr>
        <p:xfrm>
          <a:off x="112294" y="4952628"/>
          <a:ext cx="8498304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24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45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4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Responsible partner(s)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WP Implementation</a:t>
                      </a:r>
                    </a:p>
                    <a:p>
                      <a:pPr algn="ctr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processes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Expected outputs or products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Respective quality evaluation criteria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A045CCB6-603A-4133-8556-8D1E24586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687" y="2131928"/>
            <a:ext cx="2884685" cy="540043"/>
          </a:xfrm>
        </p:spPr>
        <p:txBody>
          <a:bodyPr>
            <a:normAutofit fontScale="90000"/>
          </a:bodyPr>
          <a:lstStyle/>
          <a:p>
            <a:pPr algn="ctr">
              <a:buNone/>
            </a:pPr>
            <a:r>
              <a:rPr lang="en-US" sz="2800" b="1" u="sng" dirty="0">
                <a:solidFill>
                  <a:srgbClr val="0070C0"/>
                </a:solidFill>
                <a:latin typeface="Georgia" pitchFamily="18" charset="0"/>
              </a:rPr>
              <a:t>designed for:</a:t>
            </a:r>
            <a:br>
              <a:rPr lang="en-US" sz="1600" dirty="0">
                <a:latin typeface="Georgia" pitchFamily="18" charset="0"/>
              </a:rPr>
            </a:br>
            <a:endParaRPr lang="en-US" sz="1600" dirty="0">
              <a:latin typeface="Georgia" pitchFamily="18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177AE82-D000-477C-8A12-DE5E9E6E7202}"/>
              </a:ext>
            </a:extLst>
          </p:cNvPr>
          <p:cNvSpPr txBox="1">
            <a:spLocks/>
          </p:cNvSpPr>
          <p:nvPr/>
        </p:nvSpPr>
        <p:spPr>
          <a:xfrm>
            <a:off x="8256120" y="3290897"/>
            <a:ext cx="2884685" cy="5400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u="sng" dirty="0">
                <a:solidFill>
                  <a:srgbClr val="0070C0"/>
                </a:solidFill>
                <a:latin typeface="Georgia" pitchFamily="18" charset="0"/>
              </a:rPr>
              <a:t>includes:</a:t>
            </a:r>
            <a:br>
              <a:rPr lang="en-US" sz="1600" dirty="0">
                <a:latin typeface="Georgia" pitchFamily="18" charset="0"/>
              </a:rPr>
            </a:br>
            <a:endParaRPr lang="en-US" sz="1600" dirty="0">
              <a:latin typeface="Georgia" pitchFamily="18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B1CB5E4-870C-40D8-9AED-113DF7EDEFAE}"/>
              </a:ext>
            </a:extLst>
          </p:cNvPr>
          <p:cNvSpPr txBox="1">
            <a:spLocks/>
          </p:cNvSpPr>
          <p:nvPr/>
        </p:nvSpPr>
        <p:spPr>
          <a:xfrm>
            <a:off x="112295" y="4451487"/>
            <a:ext cx="5791199" cy="8822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u="sng" dirty="0">
                <a:solidFill>
                  <a:srgbClr val="0070C0"/>
                </a:solidFill>
                <a:latin typeface="Georgia" pitchFamily="18" charset="0"/>
              </a:rPr>
              <a:t>for each deliverable is determined:</a:t>
            </a:r>
            <a:br>
              <a:rPr lang="en-US" sz="2400" dirty="0">
                <a:latin typeface="Georgia" pitchFamily="18" charset="0"/>
              </a:rPr>
            </a:br>
            <a:endParaRPr lang="en-US" sz="2400" dirty="0">
              <a:latin typeface="Georgia" pitchFamily="18" charset="0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47301838-DB53-487C-AED5-F9C3447B44D2}"/>
              </a:ext>
            </a:extLst>
          </p:cNvPr>
          <p:cNvSpPr txBox="1">
            <a:spLocks/>
          </p:cNvSpPr>
          <p:nvPr/>
        </p:nvSpPr>
        <p:spPr>
          <a:xfrm>
            <a:off x="1842017" y="1272099"/>
            <a:ext cx="8507963" cy="14846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U-SIA QUALITY ASSURANCE PLAN:</a:t>
            </a:r>
            <a:b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latin typeface="Georgia" pitchFamily="18" charset="0"/>
                <a:cs typeface="Arial" panose="020B0604020202020204" pitchFamily="34" charset="0"/>
              </a:rPr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20464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6FE43-9187-964F-B9F4-7B2039212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Quality evaluation of the deliverables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F4599-72D7-B54B-9E2B-151DA014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7" y="2421377"/>
            <a:ext cx="11032760" cy="3546286"/>
          </a:xfrm>
        </p:spPr>
        <p:txBody>
          <a:bodyPr>
            <a:noAutofit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project will assess and evaluate the quality of the following deliverables: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Documents and reports for publication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Online/digital resources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LLT (learning, teaching training) events and activities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Dissemination events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Capacity building actions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(internal) documents and reports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arenR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management deliverables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7A5A27-AD55-0547-A00B-0731B51B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USIA is an Erasmus+ CBHE Project</a:t>
            </a:r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236EE21E-99FC-4ED7-82D3-0B061EFC0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759" y="5808889"/>
            <a:ext cx="18351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7423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7E33565-4265-490C-80DE-422197A935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87308"/>
              </p:ext>
            </p:extLst>
          </p:nvPr>
        </p:nvGraphicFramePr>
        <p:xfrm>
          <a:off x="0" y="1548226"/>
          <a:ext cx="12192000" cy="60566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3093">
                  <a:extLst>
                    <a:ext uri="{9D8B030D-6E8A-4147-A177-3AD203B41FA5}">
                      <a16:colId xmlns:a16="http://schemas.microsoft.com/office/drawing/2014/main" val="2259133733"/>
                    </a:ext>
                  </a:extLst>
                </a:gridCol>
                <a:gridCol w="3780002">
                  <a:extLst>
                    <a:ext uri="{9D8B030D-6E8A-4147-A177-3AD203B41FA5}">
                      <a16:colId xmlns:a16="http://schemas.microsoft.com/office/drawing/2014/main" val="4002847636"/>
                    </a:ext>
                  </a:extLst>
                </a:gridCol>
                <a:gridCol w="2441180">
                  <a:extLst>
                    <a:ext uri="{9D8B030D-6E8A-4147-A177-3AD203B41FA5}">
                      <a16:colId xmlns:a16="http://schemas.microsoft.com/office/drawing/2014/main" val="3015973795"/>
                    </a:ext>
                  </a:extLst>
                </a:gridCol>
                <a:gridCol w="3237725">
                  <a:extLst>
                    <a:ext uri="{9D8B030D-6E8A-4147-A177-3AD203B41FA5}">
                      <a16:colId xmlns:a16="http://schemas.microsoft.com/office/drawing/2014/main" val="3445785598"/>
                    </a:ext>
                  </a:extLst>
                </a:gridCol>
              </a:tblGrid>
              <a:tr h="3333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Element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27" marR="2682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Quality Indicators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27" marR="2682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Evaluation level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27" marR="2682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Items to be evaluated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27" marR="26827" marT="0" marB="0"/>
                </a:tc>
                <a:extLst>
                  <a:ext uri="{0D108BD9-81ED-4DB2-BD59-A6C34878D82A}">
                    <a16:rowId xmlns:a16="http://schemas.microsoft.com/office/drawing/2014/main" val="1682141814"/>
                  </a:ext>
                </a:extLst>
              </a:tr>
              <a:tr h="55138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WP deliverables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27" marR="2682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In coherence with the deliverable description in the project proposal and fulfils its planned purposes in the framework of the WP and the overall project.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Reflects the formal criteria displayed in the template regarding its layout and structure.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Structured and/or written in a way that facilitates its (results) use by its target group(s).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Reflects the recent status of development in terms of its content and provides an added value to the current status of development/discussion on its topic.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Contains innovative elements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Proves objectivity, reliability and validity in terms of data provided and used, analysis results, argumentations, reasoning and conclusions.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Contains relevant information for the target group.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Overall concept and results promise high potential for sustainability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27" marR="2682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Internal and external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27" marR="2682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Provide draft product deliverable to partnership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Clarify, discuss and provide feedback on draft to responsible partner based on quality indicators above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Integration of feedback into the draft deliverable and provision of the deliverable to the QA-manager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Review of deliverable regarding formal criteria and coherence with deliverable description in the project proposal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In case of public papers, preliminary version is posted on the projects website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Expert review of deliverable/product regarding quality indicators above (except coherence with deliverable description and compliance with formal criteria)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Review of the deliverable based on expert review results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Final authorisation/validation of deliverable (incl. replacing on public part of project website, if necessary)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27" marR="26827" marT="0" marB="0"/>
                </a:tc>
                <a:extLst>
                  <a:ext uri="{0D108BD9-81ED-4DB2-BD59-A6C34878D82A}">
                    <a16:rowId xmlns:a16="http://schemas.microsoft.com/office/drawing/2014/main" val="1606290327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7A5A27-AD55-0547-A00B-0731B51B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800" dirty="0"/>
              <a:t>USIA is an Erasmus+ CBHE Project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236EE21E-99FC-4ED7-82D3-0B061EFC0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96" y="6072187"/>
            <a:ext cx="18351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4063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6FE43-9187-964F-B9F4-7B2039212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5909" y="1716532"/>
            <a:ext cx="5484798" cy="557627"/>
          </a:xfrm>
        </p:spPr>
        <p:txBody>
          <a:bodyPr>
            <a:normAutofit/>
          </a:bodyPr>
          <a:lstStyle/>
          <a:p>
            <a:r>
              <a:rPr lang="en-US" sz="3200" b="1" dirty="0"/>
              <a:t>Quality Assurance Committee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7A5A27-AD55-0547-A00B-0731B51B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USIA is an Erasmus+ CBHE Project</a:t>
            </a:r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236EE21E-99FC-4ED7-82D3-0B061EFC0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759" y="5808889"/>
            <a:ext cx="18351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1542AAA-08D6-43CF-BD40-7002028AE1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370975"/>
              </p:ext>
            </p:extLst>
          </p:nvPr>
        </p:nvGraphicFramePr>
        <p:xfrm>
          <a:off x="96252" y="1602601"/>
          <a:ext cx="6930188" cy="42690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5094">
                  <a:extLst>
                    <a:ext uri="{9D8B030D-6E8A-4147-A177-3AD203B41FA5}">
                      <a16:colId xmlns:a16="http://schemas.microsoft.com/office/drawing/2014/main" val="3960330533"/>
                    </a:ext>
                  </a:extLst>
                </a:gridCol>
                <a:gridCol w="3465094">
                  <a:extLst>
                    <a:ext uri="{9D8B030D-6E8A-4147-A177-3AD203B41FA5}">
                      <a16:colId xmlns:a16="http://schemas.microsoft.com/office/drawing/2014/main" val="1793950578"/>
                    </a:ext>
                  </a:extLst>
                </a:gridCol>
              </a:tblGrid>
              <a:tr h="262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</a:rPr>
                        <a:t>Consortium partner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</a:rPr>
                        <a:t>Name of the representative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3429895"/>
                  </a:ext>
                </a:extLst>
              </a:tr>
              <a:tr h="262640"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Mediterranean University of Albania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</a:rPr>
                        <a:t>Ina Shehu, </a:t>
                      </a:r>
                      <a:r>
                        <a:rPr lang="en-US" sz="1400" dirty="0" err="1">
                          <a:effectLst/>
                        </a:rPr>
                        <a:t>Nevila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Xhindi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1314792"/>
                  </a:ext>
                </a:extLst>
              </a:tr>
              <a:tr h="262640"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Chambre of Commerce and Industry in Tirana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</a:rPr>
                        <a:t>Nastjana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Dedo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5625511"/>
                  </a:ext>
                </a:extLst>
              </a:tr>
              <a:tr h="262640"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Professional College of Tirana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</a:rPr>
                        <a:t>Diana Biba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246270"/>
                  </a:ext>
                </a:extLst>
              </a:tr>
              <a:tr h="262640"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University Luigj Gurakuqi of Shkodra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</a:rPr>
                        <a:t>Albana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Begani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0259409"/>
                  </a:ext>
                </a:extLst>
              </a:tr>
              <a:tr h="262640"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European University of Tirana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</a:rPr>
                        <a:t>Adela </a:t>
                      </a:r>
                      <a:r>
                        <a:rPr lang="en-US" sz="1400" dirty="0" err="1">
                          <a:effectLst/>
                        </a:rPr>
                        <a:t>Danaj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6649929"/>
                  </a:ext>
                </a:extLst>
              </a:tr>
              <a:tr h="262640"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University Aleksander Moisiu of Durres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</a:rPr>
                        <a:t>Kseanela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Sotirofski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873597"/>
                  </a:ext>
                </a:extLst>
              </a:tr>
              <a:tr h="262640"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National Agency for Science, Research and Innovation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</a:rPr>
                        <a:t>Mirela </a:t>
                      </a:r>
                      <a:r>
                        <a:rPr lang="en-US" sz="1400" dirty="0" err="1">
                          <a:effectLst/>
                        </a:rPr>
                        <a:t>Muca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8838069"/>
                  </a:ext>
                </a:extLst>
              </a:tr>
              <a:tr h="262640"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Center for Comparative and International Studies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</a:rPr>
                        <a:t>Dorina Gjipali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767399"/>
                  </a:ext>
                </a:extLst>
              </a:tr>
              <a:tr h="262640"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Center Science and Innovation for Development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</a:rPr>
                        <a:t>Abi </a:t>
                      </a:r>
                      <a:r>
                        <a:rPr lang="en-US" sz="1400" dirty="0" err="1">
                          <a:effectLst/>
                        </a:rPr>
                        <a:t>Dodbiba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5030913"/>
                  </a:ext>
                </a:extLst>
              </a:tr>
              <a:tr h="262640"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University of Belgrade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</a:rPr>
                        <a:t>Miloš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Milosavljević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5481681"/>
                  </a:ext>
                </a:extLst>
              </a:tr>
              <a:tr h="262640"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University Degli Studi do Marconi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</a:rPr>
                        <a:t>Susanna </a:t>
                      </a:r>
                      <a:r>
                        <a:rPr lang="en-US" sz="1400" dirty="0" err="1">
                          <a:effectLst/>
                        </a:rPr>
                        <a:t>Correnti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3230767"/>
                  </a:ext>
                </a:extLst>
              </a:tr>
              <a:tr h="262640"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Accreditation Council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</a:rPr>
                        <a:t>Aventia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Wilona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033715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CC2FE40-8DC5-4615-A98E-07F9EBCD1304}"/>
              </a:ext>
            </a:extLst>
          </p:cNvPr>
          <p:cNvSpPr txBox="1"/>
          <p:nvPr/>
        </p:nvSpPr>
        <p:spPr>
          <a:xfrm>
            <a:off x="6368716" y="231006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7512EAF-4526-4C30-BEAA-B099FB7B1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4825" y="2679395"/>
            <a:ext cx="4551446" cy="3546286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Quality Assurance Committee will serve as a facilitator and coordinator for partners, ensuring that quality assurance actions extend beyond control and compliance, but rather aim at identifying inefficiencies and shortcomings at early stages. 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Supporting the Steering Committee in its processes and decisions on quality assurance.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036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6FE43-9187-964F-B9F4-7B2039212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Scope of QAP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F4599-72D7-B54B-9E2B-151DA014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7" y="2850169"/>
            <a:ext cx="11032760" cy="3425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quality plan is a key document to be used by: </a:t>
            </a:r>
          </a:p>
          <a:p>
            <a:r>
              <a:rPr lang="en-US" dirty="0"/>
              <a:t>consortium partners </a:t>
            </a:r>
          </a:p>
          <a:p>
            <a:r>
              <a:rPr lang="en-US" dirty="0"/>
              <a:t>internal quality experts of consortium partners </a:t>
            </a:r>
          </a:p>
          <a:p>
            <a:r>
              <a:rPr lang="en-US" dirty="0"/>
              <a:t>persons in the project responsible for approving completed project work.</a:t>
            </a:r>
            <a:endParaRPr lang="en-GB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7A5A27-AD55-0547-A00B-0731B51B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USIA is an Erasmus+ CBHE Project</a:t>
            </a:r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236EE21E-99FC-4ED7-82D3-0B061EFC0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759" y="5808889"/>
            <a:ext cx="18351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8498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4099</TotalTime>
  <Words>920</Words>
  <Application>Microsoft Office PowerPoint</Application>
  <PresentationFormat>Widescreen</PresentationFormat>
  <Paragraphs>119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Georgia</vt:lpstr>
      <vt:lpstr>Symbol</vt:lpstr>
      <vt:lpstr>Office Theme</vt:lpstr>
      <vt:lpstr>WP7 – Quality Assurance   Presentation and Approval of the Quality Assurance Plan </vt:lpstr>
      <vt:lpstr>PowerPoint Presentation</vt:lpstr>
      <vt:lpstr>Presentation of QAP</vt:lpstr>
      <vt:lpstr>Main objectives of QAP</vt:lpstr>
      <vt:lpstr>designed for: </vt:lpstr>
      <vt:lpstr>Quality evaluation of the deliverables </vt:lpstr>
      <vt:lpstr>PowerPoint Presentation</vt:lpstr>
      <vt:lpstr>Quality Assurance Committee</vt:lpstr>
      <vt:lpstr>Scope of QAP Approval</vt:lpstr>
      <vt:lpstr>Thank you for your kind attention!  Center for Comparative and International Studies (PP8) &amp; ACEEU- Accreditation Council for Entrepreneurial &amp; Engaged Universities (PP12)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Blerjana Bino</dc:creator>
  <cp:lastModifiedBy>ccc</cp:lastModifiedBy>
  <cp:revision>64</cp:revision>
  <dcterms:created xsi:type="dcterms:W3CDTF">2021-02-17T13:14:57Z</dcterms:created>
  <dcterms:modified xsi:type="dcterms:W3CDTF">2021-04-09T12:49:09Z</dcterms:modified>
</cp:coreProperties>
</file>